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7" r:id="rId2"/>
    <p:sldId id="281" r:id="rId3"/>
    <p:sldId id="293" r:id="rId4"/>
    <p:sldId id="312" r:id="rId5"/>
    <p:sldId id="294" r:id="rId6"/>
    <p:sldId id="296" r:id="rId7"/>
    <p:sldId id="297" r:id="rId8"/>
    <p:sldId id="306" r:id="rId9"/>
    <p:sldId id="298" r:id="rId10"/>
    <p:sldId id="310" r:id="rId11"/>
    <p:sldId id="300" r:id="rId12"/>
    <p:sldId id="308" r:id="rId13"/>
    <p:sldId id="301" r:id="rId14"/>
    <p:sldId id="302" r:id="rId15"/>
    <p:sldId id="303" r:id="rId16"/>
    <p:sldId id="313" r:id="rId17"/>
    <p:sldId id="314" r:id="rId18"/>
    <p:sldId id="304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함초롬돋움" panose="020B0604000101010101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DC2"/>
    <a:srgbClr val="FF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3083" autoAdjust="0"/>
  </p:normalViewPr>
  <p:slideViewPr>
    <p:cSldViewPr showGuides="1">
      <p:cViewPr varScale="1">
        <p:scale>
          <a:sx n="106" d="100"/>
          <a:sy n="106" d="100"/>
        </p:scale>
        <p:origin x="72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7B5-2382-410C-86A3-30515839751E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F8492-0644-4B82-91FB-1BDB9F0E8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71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04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4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67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89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44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160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91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1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165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3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6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1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8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0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4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3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9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5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3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D79A-1E23-4EF4-95C7-40730F789064}" type="datetimeFigureOut">
              <a:rPr lang="ko-KR" altLang="en-US" smtClean="0"/>
              <a:t>2017-01-06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www.riss.kr/search/Search.do?queryText=znCreator,%EC%A0%95%ED%83%9C%EB%AF%BC&amp;searchGubun=true&amp;colName=E&amp;detailSearch=true" TargetMode="Externa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4221088"/>
            <a:ext cx="12192000" cy="26369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84032" y="4581128"/>
            <a:ext cx="612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2014156050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신동진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2014154045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찬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2014154044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박영규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32720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  <a:endParaRPr lang="en-US" altLang="ko-KR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Coin Management System</a:t>
            </a:r>
            <a:endParaRPr lang="ko-KR" altLang="en-US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365957"/>
            <a:ext cx="4176464" cy="2347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0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2802" y="3935696"/>
            <a:ext cx="412736" cy="40413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91167" y="4438152"/>
            <a:ext cx="412736" cy="40413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6243" y="4983780"/>
            <a:ext cx="412736" cy="4041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713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server &amp; Database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사각형: 잘린 대각선 방향 모서리 25"/>
          <p:cNvSpPr/>
          <p:nvPr/>
        </p:nvSpPr>
        <p:spPr>
          <a:xfrm>
            <a:off x="1631347" y="2708920"/>
            <a:ext cx="3816424" cy="3096344"/>
          </a:xfrm>
          <a:prstGeom prst="snip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대각선 방향 모서리 2"/>
          <p:cNvSpPr/>
          <p:nvPr/>
        </p:nvSpPr>
        <p:spPr>
          <a:xfrm>
            <a:off x="6672064" y="2708920"/>
            <a:ext cx="3960440" cy="3096344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3061496"/>
            <a:ext cx="1224136" cy="122413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31791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3061496"/>
            <a:ext cx="1224136" cy="122413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028354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82" y="2954718"/>
            <a:ext cx="837576" cy="837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02" y="2975872"/>
            <a:ext cx="795267" cy="795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59" y="4502420"/>
            <a:ext cx="838757" cy="8387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705093" y="3394660"/>
            <a:ext cx="868773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114259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050678" y="3876694"/>
            <a:ext cx="813777" cy="702996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이등변 삼각형 38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4579690"/>
            <a:ext cx="1224136" cy="12241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28354" y="4301666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902670" y="3681084"/>
            <a:ext cx="4029121" cy="1510674"/>
            <a:chOff x="4902670" y="3681084"/>
            <a:chExt cx="4029121" cy="1510674"/>
          </a:xfrm>
        </p:grpSpPr>
        <p:cxnSp>
          <p:nvCxnSpPr>
            <p:cNvPr id="48" name="직선 화살표 연결선 47"/>
            <p:cNvCxnSpPr/>
            <p:nvPr/>
          </p:nvCxnSpPr>
          <p:spPr>
            <a:xfrm flipV="1">
              <a:off x="4902670" y="3681084"/>
              <a:ext cx="2088258" cy="1152074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4902670" y="3681084"/>
              <a:ext cx="4029121" cy="135713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4902670" y="5191758"/>
              <a:ext cx="20882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2" name="직선 화살표 연결선 31"/>
          <p:cNvCxnSpPr/>
          <p:nvPr/>
        </p:nvCxnSpPr>
        <p:spPr>
          <a:xfrm rot="10800000">
            <a:off x="3930916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65" y="4502420"/>
            <a:ext cx="798789" cy="7987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66"/>
          <a:stretch/>
        </p:blipFill>
        <p:spPr>
          <a:xfrm>
            <a:off x="5414814" y="2072620"/>
            <a:ext cx="1064989" cy="10894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73" y="2312932"/>
            <a:ext cx="465102" cy="20346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886" y="2567436"/>
            <a:ext cx="412736" cy="404135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</p:cNvCxnSpPr>
          <p:nvPr/>
        </p:nvCxnSpPr>
        <p:spPr>
          <a:xfrm flipV="1">
            <a:off x="4421169" y="2482924"/>
            <a:ext cx="993645" cy="557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47884" y="6162255"/>
            <a:ext cx="412736" cy="404135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41" idx="2"/>
          </p:cNvCxnSpPr>
          <p:nvPr/>
        </p:nvCxnSpPr>
        <p:spPr>
          <a:xfrm flipV="1">
            <a:off x="8156320" y="6364322"/>
            <a:ext cx="495964" cy="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90273" y="6157954"/>
            <a:ext cx="327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Encryption</a:t>
            </a:r>
            <a:endParaRPr lang="ko-KR" altLang="en-US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93294" y="1618459"/>
            <a:ext cx="52793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소스 파일 암호화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데이터베이스에 전송 암호화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(Password)</a:t>
            </a:r>
          </a:p>
        </p:txBody>
      </p:sp>
    </p:spTree>
    <p:extLst>
      <p:ext uri="{BB962C8B-B14F-4D97-AF65-F5344CB8AC3E}">
        <p14:creationId xmlns:p14="http://schemas.microsoft.com/office/powerpoint/2010/main" val="277603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83432" y="2780928"/>
            <a:ext cx="2714644" cy="2226720"/>
            <a:chOff x="357158" y="1357298"/>
            <a:chExt cx="2714644" cy="2226720"/>
          </a:xfrm>
        </p:grpSpPr>
        <p:sp>
          <p:nvSpPr>
            <p:cNvPr id="48" name="직사각형 47"/>
            <p:cNvSpPr/>
            <p:nvPr/>
          </p:nvSpPr>
          <p:spPr>
            <a:xfrm>
              <a:off x="357158" y="3214686"/>
              <a:ext cx="271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Android Studio 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2.2.2.0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49" name="Picture 8" descr="C:\Users\onwoo\Pictures\android-studio-log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1357298"/>
              <a:ext cx="2165322" cy="181271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" name="그룹 1"/>
          <p:cNvGrpSpPr/>
          <p:nvPr/>
        </p:nvGrpSpPr>
        <p:grpSpPr>
          <a:xfrm>
            <a:off x="9017524" y="2405797"/>
            <a:ext cx="1800225" cy="2583909"/>
            <a:chOff x="6638945" y="1307578"/>
            <a:chExt cx="1800225" cy="2583909"/>
          </a:xfrm>
        </p:grpSpPr>
        <p:sp>
          <p:nvSpPr>
            <p:cNvPr id="54" name="직사각형 53"/>
            <p:cNvSpPr/>
            <p:nvPr/>
          </p:nvSpPr>
          <p:spPr>
            <a:xfrm>
              <a:off x="6710383" y="3522155"/>
              <a:ext cx="1714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MySQL</a:t>
              </a:r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5.7.16 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5" name="Picture 10" descr="C:\Users\onwoo\Pictures\mysql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7902"/>
            <a:stretch/>
          </p:blipFill>
          <p:spPr bwMode="auto">
            <a:xfrm>
              <a:off x="6638945" y="1307578"/>
              <a:ext cx="1800225" cy="22145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1" name="그룹 10"/>
          <p:cNvGrpSpPr/>
          <p:nvPr/>
        </p:nvGrpSpPr>
        <p:grpSpPr>
          <a:xfrm>
            <a:off x="5090158" y="2492896"/>
            <a:ext cx="2200275" cy="2950355"/>
            <a:chOff x="5072618" y="2289616"/>
            <a:chExt cx="2200275" cy="2950355"/>
          </a:xfrm>
        </p:grpSpPr>
        <p:sp>
          <p:nvSpPr>
            <p:cNvPr id="51" name="직사각형 50"/>
            <p:cNvSpPr/>
            <p:nvPr/>
          </p:nvSpPr>
          <p:spPr>
            <a:xfrm>
              <a:off x="5452106" y="4593640"/>
              <a:ext cx="16344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Apache 2.4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&amp; </a:t>
              </a:r>
              <a:r>
                <a:rPr lang="en-US" altLang="ko-KR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php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7.0.13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2" name="Picture 9" descr="C:\Users\onwoo\Pictures\apache.PN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34871"/>
            <a:stretch/>
          </p:blipFill>
          <p:spPr bwMode="auto">
            <a:xfrm>
              <a:off x="5072618" y="2289616"/>
              <a:ext cx="2200275" cy="139580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9" name="Picture 11" descr="C:\Users\onwoo\Pictures\php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57667" y="3454646"/>
              <a:ext cx="2094075" cy="1413511"/>
            </a:xfrm>
            <a:prstGeom prst="rect">
              <a:avLst/>
            </a:prstGeom>
            <a:noFill/>
          </p:spPr>
        </p:pic>
      </p:grpSp>
      <p:cxnSp>
        <p:nvCxnSpPr>
          <p:cNvPr id="22" name="직선 화살표 연결선 21"/>
          <p:cNvCxnSpPr>
            <a:cxnSpLocks noChangeShapeType="1"/>
          </p:cNvCxnSpPr>
          <p:nvPr/>
        </p:nvCxnSpPr>
        <p:spPr bwMode="auto">
          <a:xfrm>
            <a:off x="7232344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6" name="직선 화살표 연결선 25"/>
          <p:cNvCxnSpPr>
            <a:cxnSpLocks noChangeShapeType="1"/>
          </p:cNvCxnSpPr>
          <p:nvPr/>
        </p:nvCxnSpPr>
        <p:spPr bwMode="auto">
          <a:xfrm>
            <a:off x="3440469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7" name="직선 화살표 연결선 26"/>
          <p:cNvCxnSpPr>
            <a:cxnSpLocks noChangeShapeType="1"/>
          </p:cNvCxnSpPr>
          <p:nvPr/>
        </p:nvCxnSpPr>
        <p:spPr bwMode="auto">
          <a:xfrm rot="10800000">
            <a:off x="3440469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8" name="직선 화살표 연결선 27"/>
          <p:cNvCxnSpPr>
            <a:cxnSpLocks noChangeShapeType="1"/>
          </p:cNvCxnSpPr>
          <p:nvPr/>
        </p:nvCxnSpPr>
        <p:spPr bwMode="auto">
          <a:xfrm rot="10800000">
            <a:off x="7232672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sp>
        <p:nvSpPr>
          <p:cNvPr id="20" name="TextBox 19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Software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4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3331"/>
              </p:ext>
            </p:extLst>
          </p:nvPr>
        </p:nvGraphicFramePr>
        <p:xfrm>
          <a:off x="3167336" y="2090964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Intel Core i5 – 4670 @ 3.40GHZ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Samsung DDR3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Geforce</a:t>
                      </a:r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GTX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1060 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SSD 256GB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Windows 10 Home K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05419"/>
              </p:ext>
            </p:extLst>
          </p:nvPr>
        </p:nvGraphicFramePr>
        <p:xfrm>
          <a:off x="7199784" y="4437112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400" dirty="0">
                          <a:effectLst/>
                        </a:rPr>
                        <a:t>ARM Cortex-A7</a:t>
                      </a:r>
                      <a:r>
                        <a:rPr lang="pt-BR" altLang="ko-KR" sz="1400" baseline="0" dirty="0">
                          <a:effectLst/>
                        </a:rPr>
                        <a:t> </a:t>
                      </a:r>
                      <a:r>
                        <a:rPr lang="pt-BR" altLang="ko-KR" sz="1400" dirty="0">
                          <a:effectLst/>
                        </a:rPr>
                        <a:t>MP4 1.3 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1.5 GB LPDDR3 SDRAM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ARM Mali-T720 667 MHz 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16GB 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내장메모리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KitKat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(4.4)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90964"/>
            <a:ext cx="1895872" cy="2133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4437112"/>
            <a:ext cx="3456384" cy="2133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Hardware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3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 fontScale="77500" lnSpcReduction="20000"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sz="3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Studio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이용한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app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버전은 점유율이 가장 높은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KitKat(4.4)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코드는 회원가입시 자동으로 생성되게 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Web server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json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이용해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사이 데이터 전송 및 수신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전체적인 한 루프의 작동을 확인하기 위해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localhost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진행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소스파일 암호화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Database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 테이블 등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필요한 테이블들을 구성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후에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phpMyAdmin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이용해 테이블을 손쉽게 관리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822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982180"/>
              </p:ext>
            </p:extLst>
          </p:nvPr>
        </p:nvGraphicFramePr>
        <p:xfrm>
          <a:off x="1688615" y="2276872"/>
          <a:ext cx="8814770" cy="3888569"/>
        </p:xfrm>
        <a:graphic>
          <a:graphicData uri="http://schemas.openxmlformats.org/drawingml/2006/table">
            <a:tbl>
              <a:tblPr/>
              <a:tblGrid>
                <a:gridCol w="123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3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신동진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백찬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박영규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동전관리 시스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템 주요기능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      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baseline="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Database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      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Web, DB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연동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학생 모드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관리자 모드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테스트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및 유지보수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633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22278"/>
              </p:ext>
            </p:extLst>
          </p:nvPr>
        </p:nvGraphicFramePr>
        <p:xfrm>
          <a:off x="1254176" y="1548569"/>
          <a:ext cx="9696400" cy="5120791"/>
        </p:xfrm>
        <a:graphic>
          <a:graphicData uri="http://schemas.openxmlformats.org/drawingml/2006/table">
            <a:tbl>
              <a:tblPr/>
              <a:tblGrid>
                <a:gridCol w="181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89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1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71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항목</a:t>
                      </a:r>
                    </a:p>
                  </a:txBody>
                  <a:tcPr marL="16317" marR="16317" marT="16311" marB="16311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추진 사항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7~9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주제에 따른 사전조사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제안서작성 및 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정의 및 분석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분석된 자료를 바탕으로 요구사항 정의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개발</a:t>
                      </a:r>
                      <a:endParaRPr lang="en-US" altLang="ko-KR" sz="1200" kern="1200" baseline="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구축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및 테스트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과 시스템 통합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전체 시스템 테스트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유지보수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과정에서 생기는 문제점 보완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최종 검토 및 발표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졸업작품 보고서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202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47800" y="1444668"/>
            <a:ext cx="486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https://github.com/DongJinShin/Capstone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00" y="1917900"/>
            <a:ext cx="9477375" cy="47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89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00" y="1484783"/>
            <a:ext cx="9420225" cy="52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 문헌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113094" y="5661248"/>
            <a:ext cx="3655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en-US" altLang="ko-KR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PHP+MySQL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 개발 마스터 북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 </a:t>
            </a:r>
          </a:p>
          <a:p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나가타요리노부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남가람북스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2016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4654908"/>
            <a:ext cx="1513038" cy="160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직사각형 16"/>
          <p:cNvSpPr/>
          <p:nvPr/>
        </p:nvSpPr>
        <p:spPr>
          <a:xfrm>
            <a:off x="6138079" y="18943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서버 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연동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</a:t>
            </a:r>
            <a:endParaRPr lang="en-US" altLang="ko-KR" dirty="0"/>
          </a:p>
          <a:p>
            <a:r>
              <a:rPr lang="ko-KR" altLang="en-US" dirty="0"/>
              <a:t>http://www.androidhive.info/2012/05/how-to-connect-android-with-php-mysql/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22" y="1593833"/>
            <a:ext cx="1535822" cy="18637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138079" y="29844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『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바코드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RFID, QR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코드에 대한 이해와 비교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』</a:t>
            </a: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저자명 정태민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발행처 고려대학교 대학원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발행년도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http://www.riss.kr/link?id=E973851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19518" y="5887569"/>
            <a:ext cx="3948490" cy="36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코드를 생성하여 인증하는 기술 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2884136" y="3457630"/>
            <a:ext cx="2570094" cy="2354408"/>
          </a:xfrm>
          <a:prstGeom prst="rect">
            <a:avLst/>
          </a:prstGeom>
          <a:ln w="38100">
            <a:solidFill>
              <a:schemeClr val="accent1"/>
            </a:solidFill>
            <a:prstDash val="solid"/>
          </a:ln>
        </p:spPr>
      </p:pic>
      <p:sp>
        <p:nvSpPr>
          <p:cNvPr id="21" name="직사각형 20"/>
          <p:cNvSpPr/>
          <p:nvPr/>
        </p:nvSpPr>
        <p:spPr>
          <a:xfrm>
            <a:off x="0" y="3479862"/>
            <a:ext cx="396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기존 학생증의 </a:t>
            </a:r>
            <a:r>
              <a:rPr lang="en-US" altLang="ko-KR" sz="1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QR&amp;</a:t>
            </a:r>
            <a:r>
              <a:rPr lang="ko-KR" altLang="en-US" sz="1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바코드</a:t>
            </a:r>
            <a:r>
              <a:rPr lang="ko-KR" altLang="en-US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인식</a:t>
            </a:r>
            <a:endParaRPr lang="en-US" altLang="ko-KR" sz="1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QR&amp;</a:t>
            </a:r>
            <a:r>
              <a:rPr lang="ko-KR" altLang="en-US" sz="1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바코드</a:t>
            </a:r>
            <a:r>
              <a:rPr lang="ko-KR" altLang="en-US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직접 생성 및 인식</a:t>
            </a:r>
            <a:endParaRPr lang="en-US" altLang="ko-KR" sz="1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36630" y="1469136"/>
            <a:ext cx="2507432" cy="2358981"/>
            <a:chOff x="2463236" y="1591901"/>
            <a:chExt cx="1601576" cy="1601575"/>
          </a:xfrm>
        </p:grpSpPr>
        <p:cxnSp>
          <p:nvCxnSpPr>
            <p:cNvPr id="7" name="직선 연결선 6"/>
            <p:cNvCxnSpPr>
              <a:cxnSpLocks/>
            </p:cNvCxnSpPr>
            <p:nvPr/>
          </p:nvCxnSpPr>
          <p:spPr>
            <a:xfrm flipH="1">
              <a:off x="2463236" y="1593833"/>
              <a:ext cx="1601576" cy="1599643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cxnSpLocks/>
            </p:cNvCxnSpPr>
            <p:nvPr/>
          </p:nvCxnSpPr>
          <p:spPr>
            <a:xfrm>
              <a:off x="2463236" y="1591901"/>
              <a:ext cx="1601575" cy="1586441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749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960571" y="730460"/>
            <a:ext cx="4317348" cy="75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88876" y="774055"/>
            <a:ext cx="4317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   N   D   E   X</a:t>
            </a:r>
            <a:endParaRPr lang="ko-KR" altLang="en-US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02812" y="1998979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TextBox 9"/>
          <p:cNvSpPr txBox="1"/>
          <p:nvPr/>
        </p:nvSpPr>
        <p:spPr>
          <a:xfrm>
            <a:off x="3969636" y="1734669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9465" y="173084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 설계 개요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2812" y="251563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5" name="TextBox 14"/>
          <p:cNvSpPr txBox="1"/>
          <p:nvPr/>
        </p:nvSpPr>
        <p:spPr>
          <a:xfrm>
            <a:off x="3969090" y="224632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9464" y="2237777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02812" y="3009755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3968384" y="2740451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464" y="2741616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수행 시나리오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02812" y="3512429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1" name="TextBox 20"/>
          <p:cNvSpPr txBox="1"/>
          <p:nvPr/>
        </p:nvSpPr>
        <p:spPr>
          <a:xfrm>
            <a:off x="3978483" y="3243125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89464" y="3244290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02812" y="4030870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4" name="TextBox 23"/>
          <p:cNvSpPr txBox="1"/>
          <p:nvPr/>
        </p:nvSpPr>
        <p:spPr>
          <a:xfrm>
            <a:off x="3978484" y="3761566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89464" y="3762731"/>
            <a:ext cx="4256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02812" y="458936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0" name="TextBox 29"/>
          <p:cNvSpPr txBox="1"/>
          <p:nvPr/>
        </p:nvSpPr>
        <p:spPr>
          <a:xfrm>
            <a:off x="3978484" y="4277945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9464" y="4279110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02812" y="5085546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3" name="TextBox 32"/>
          <p:cNvSpPr txBox="1"/>
          <p:nvPr/>
        </p:nvSpPr>
        <p:spPr>
          <a:xfrm>
            <a:off x="3978484" y="4816242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89464" y="4817407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3204" y="5511886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6" name="TextBox 35"/>
          <p:cNvSpPr txBox="1"/>
          <p:nvPr/>
        </p:nvSpPr>
        <p:spPr>
          <a:xfrm>
            <a:off x="3988876" y="5333754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99856" y="5334919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613204" y="6102286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9" name="TextBox 38"/>
          <p:cNvSpPr txBox="1"/>
          <p:nvPr/>
        </p:nvSpPr>
        <p:spPr>
          <a:xfrm>
            <a:off x="3988876" y="5832982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99856" y="5834147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참고문헌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9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Clr>
                <a:srgbClr val="80DDC2"/>
              </a:buClr>
              <a:buNone/>
            </a:pPr>
            <a:r>
              <a:rPr lang="ko-KR" altLang="en-US" dirty="0">
                <a:solidFill>
                  <a:srgbClr val="80DDC2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▶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Result :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지도교수확인 후 제출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지난 발표에서의 지적 사항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기술난이도 낮음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 기능 추가 요망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인증기능 필요 → 보안 및 인증 기능 추가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지적 사항에 대한 답변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공동게시판을 이용하여 공지사항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이벤트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구인구직 등 소식 전파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회원가입시 자동등록방지 숫자코드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E-Mail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인증을 이용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회원가입후 자동으로 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 생성하여 인증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&amp;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보안 ↑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데이터베이스에 저장되는 패스워드 암호화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웹서버 </a:t>
            </a:r>
            <a:r>
              <a:rPr lang="en-US" altLang="ko-KR" sz="2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소스 암호화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/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4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연구 개발 배경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현대사회에서의 동전의 가치 하락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현금거래 후 남게 되는 동전에 대한 분실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동전을 활용할 수 있는 방안을 모색하게 됨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연구 개발 목표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개발의 목표는 잔돈을 소지하는 불필요한 행동을 어플을 사용하여 처리해주며 쉽게 잃어버리거나 방치되는 동전을 유용하게 쓸 수 있도록 해준다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/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1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연구 개발 효과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어플을 사용함으로써 동전을 소지하는 귀찮음을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쉽게 잃어 버리거나 흘리는 동전의 낭비를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미리 거스름돈을 준비해야 하는 걱정을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소비자의 동전을 저축하여 현금을 확보하고 다른 경제적 활동 비용으로 쓸 수 있다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이로 인해 현금의 유동성이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5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5"/>
          <p:cNvPicPr>
            <a:picLocks noGrp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175228" y="1676419"/>
            <a:ext cx="2465388" cy="364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텍스트 개체 틀 2"/>
          <p:cNvSpPr>
            <a:spLocks noGrp="1"/>
          </p:cNvSpPr>
          <p:nvPr/>
        </p:nvSpPr>
        <p:spPr bwMode="gray">
          <a:xfrm>
            <a:off x="612748" y="1680141"/>
            <a:ext cx="5627268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latinLnBrk="1" hangingPunct="1">
              <a:spcBef>
                <a:spcPct val="0"/>
              </a:spcBef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Syrup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endParaRPr lang="en-US" altLang="ko-KR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‘SK Planet’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제공하는 어플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적립한 포인트 확인 및 사용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본인의 멤버십 회사의</a:t>
            </a: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각종 이벤트 확인</a:t>
            </a: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어플과 차이점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‘Syrup’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은 포인트를 보여주고</a:t>
            </a: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쓰지만 우리는 현금 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자체를 적립하고  쓸 수 있다는 점이다</a:t>
            </a: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6240016" y="1676419"/>
            <a:ext cx="2784648" cy="451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7"/>
          <p:cNvSpPr txBox="1"/>
          <p:nvPr/>
        </p:nvSpPr>
        <p:spPr>
          <a:xfrm>
            <a:off x="612748" y="5686492"/>
            <a:ext cx="11027868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이와 유사한 기능만 가지고 이름이 다른 어플들이 대다수임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Clip,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통신사별 멤버십 어플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…</a:t>
            </a:r>
          </a:p>
          <a:p>
            <a:pPr>
              <a:defRPr/>
            </a:pP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즉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우리가 개발할 동전을 활용하는 어플은 존재하지 않음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6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3" name="텍스트 개체 틀 2"/>
          <p:cNvSpPr>
            <a:spLocks noGrp="1"/>
          </p:cNvSpPr>
          <p:nvPr/>
        </p:nvSpPr>
        <p:spPr bwMode="gray">
          <a:xfrm>
            <a:off x="571472" y="1674583"/>
            <a:ext cx="5349673" cy="356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없는 사회</a:t>
            </a:r>
            <a:r>
              <a:rPr lang="en-US" altLang="ko-KR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(coinless society)’</a:t>
            </a: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국내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한국은행에서 편의점 잔돈을 교통카드에 충전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해주는 서비스가 시작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해외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프랑스는 지난해 일정 금액 이상의 현금 거래를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전면 금지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스웨덴은 소매점의 현금 결제 거부를 합법화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17508" y="5445112"/>
            <a:ext cx="11026043" cy="1015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민간에서는 이미 동전 사용을 없애려는 시도들이 이어짐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일부 편의점은 잔돈을 네이버페이 등의 포인트로 적립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KB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국민은행도 지난달 초부터 고객이 영업점에서 현금으로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공과금이나 등록금을 납부하고 생긴 거스름돈을 고객 계좌로 입금해주고 있다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1145" y="1676419"/>
            <a:ext cx="5653760" cy="314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11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시나리오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cxnSpLocks noChangeShapeType="1"/>
            <a:stCxn id="22" idx="3"/>
          </p:cNvCxnSpPr>
          <p:nvPr/>
        </p:nvCxnSpPr>
        <p:spPr bwMode="auto">
          <a:xfrm>
            <a:off x="2829897" y="3123183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71" name="직선 화살표 연결선 70"/>
          <p:cNvCxnSpPr>
            <a:cxnSpLocks noChangeShapeType="1"/>
            <a:stCxn id="2" idx="3"/>
          </p:cNvCxnSpPr>
          <p:nvPr/>
        </p:nvCxnSpPr>
        <p:spPr bwMode="auto">
          <a:xfrm flipV="1">
            <a:off x="2832156" y="4427057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73" name="TextBox 25"/>
          <p:cNvSpPr txBox="1">
            <a:spLocks noChangeArrowheads="1"/>
          </p:cNvSpPr>
          <p:nvPr/>
        </p:nvSpPr>
        <p:spPr bwMode="auto">
          <a:xfrm>
            <a:off x="1343472" y="5951617"/>
            <a:ext cx="16093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Administrator</a:t>
            </a:r>
          </a:p>
        </p:txBody>
      </p:sp>
      <p:sp>
        <p:nvSpPr>
          <p:cNvPr id="74" name="TextBox 26"/>
          <p:cNvSpPr txBox="1">
            <a:spLocks noChangeArrowheads="1"/>
          </p:cNvSpPr>
          <p:nvPr/>
        </p:nvSpPr>
        <p:spPr bwMode="auto">
          <a:xfrm>
            <a:off x="5771683" y="5183908"/>
            <a:ext cx="13072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 server</a:t>
            </a:r>
          </a:p>
        </p:txBody>
      </p:sp>
      <p:sp>
        <p:nvSpPr>
          <p:cNvPr id="75" name="TextBox 27"/>
          <p:cNvSpPr txBox="1">
            <a:spLocks noChangeArrowheads="1"/>
          </p:cNvSpPr>
          <p:nvPr/>
        </p:nvSpPr>
        <p:spPr bwMode="auto">
          <a:xfrm>
            <a:off x="9935874" y="5183908"/>
            <a:ext cx="1214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Database</a:t>
            </a:r>
          </a:p>
        </p:txBody>
      </p:sp>
      <p:pic>
        <p:nvPicPr>
          <p:cNvPr id="78" name="Picture 2" descr="C:\Users\onwoo\Pictures\data-base-m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21563" y="3367873"/>
            <a:ext cx="1428760" cy="1953236"/>
          </a:xfrm>
          <a:prstGeom prst="rect">
            <a:avLst/>
          </a:prstGeom>
          <a:noFill/>
        </p:spPr>
      </p:pic>
      <p:pic>
        <p:nvPicPr>
          <p:cNvPr id="79" name="Picture 3" descr="C:\Users\onwoo\Pictures\1206565111596066563ericlemerdy_Server_1_svg_m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1683" y="3234466"/>
            <a:ext cx="1264764" cy="1949442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1" y="4502743"/>
            <a:ext cx="1486425" cy="1448874"/>
          </a:xfrm>
          <a:prstGeom prst="rect">
            <a:avLst/>
          </a:prstGeom>
        </p:spPr>
      </p:pic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1343472" y="3798784"/>
            <a:ext cx="1500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Student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398746"/>
            <a:ext cx="1486425" cy="1448874"/>
          </a:xfrm>
          <a:prstGeom prst="rect">
            <a:avLst/>
          </a:prstGeom>
        </p:spPr>
      </p:pic>
      <p:cxnSp>
        <p:nvCxnSpPr>
          <p:cNvPr id="35" name="직선 화살표 연결선 34"/>
          <p:cNvCxnSpPr>
            <a:cxnSpLocks noChangeShapeType="1"/>
          </p:cNvCxnSpPr>
          <p:nvPr/>
        </p:nvCxnSpPr>
        <p:spPr bwMode="auto">
          <a:xfrm rot="10800000">
            <a:off x="2829897" y="3327957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36" name="직선 화살표 연결선 35"/>
          <p:cNvCxnSpPr>
            <a:cxnSpLocks noChangeShapeType="1"/>
          </p:cNvCxnSpPr>
          <p:nvPr/>
        </p:nvCxnSpPr>
        <p:spPr bwMode="auto">
          <a:xfrm rot="10800000" flipV="1">
            <a:off x="2832156" y="4633701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24" name="TextBox 23"/>
          <p:cNvSpPr txBox="1"/>
          <p:nvPr/>
        </p:nvSpPr>
        <p:spPr>
          <a:xfrm rot="1021516">
            <a:off x="3737035" y="3258765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42971" y="337154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2970" y="393557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6" name="TextBox 45"/>
          <p:cNvSpPr txBox="1"/>
          <p:nvPr/>
        </p:nvSpPr>
        <p:spPr>
          <a:xfrm rot="1060674">
            <a:off x="3532646" y="3809283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7" name="TextBox 46"/>
          <p:cNvSpPr txBox="1"/>
          <p:nvPr/>
        </p:nvSpPr>
        <p:spPr>
          <a:xfrm rot="20657429">
            <a:off x="4018566" y="5035743"/>
            <a:ext cx="6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sp>
        <p:nvSpPr>
          <p:cNvPr id="48" name="TextBox 47"/>
          <p:cNvSpPr txBox="1"/>
          <p:nvPr/>
        </p:nvSpPr>
        <p:spPr>
          <a:xfrm rot="20657429">
            <a:off x="3446115" y="4432536"/>
            <a:ext cx="170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 및 조회</a:t>
            </a:r>
          </a:p>
        </p:txBody>
      </p:sp>
      <p:cxnSp>
        <p:nvCxnSpPr>
          <p:cNvPr id="49" name="직선 화살표 연결선 48"/>
          <p:cNvCxnSpPr>
            <a:cxnSpLocks noChangeShapeType="1"/>
          </p:cNvCxnSpPr>
          <p:nvPr/>
        </p:nvCxnSpPr>
        <p:spPr bwMode="auto">
          <a:xfrm flipV="1">
            <a:off x="727728" y="5227180"/>
            <a:ext cx="833267" cy="966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26" name="직선 연결선 25"/>
          <p:cNvCxnSpPr/>
          <p:nvPr/>
        </p:nvCxnSpPr>
        <p:spPr>
          <a:xfrm flipH="1">
            <a:off x="738850" y="3092619"/>
            <a:ext cx="82214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738850" y="3092619"/>
            <a:ext cx="5778" cy="213456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27728" y="4032607"/>
            <a:ext cx="71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</a:t>
            </a:r>
          </a:p>
        </p:txBody>
      </p:sp>
      <p:cxnSp>
        <p:nvCxnSpPr>
          <p:cNvPr id="84" name="직선 화살표 연결선 83"/>
          <p:cNvCxnSpPr>
            <a:cxnSpLocks noChangeShapeType="1"/>
          </p:cNvCxnSpPr>
          <p:nvPr/>
        </p:nvCxnSpPr>
        <p:spPr bwMode="auto">
          <a:xfrm>
            <a:off x="7095078" y="4764538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5" name="TextBox 84"/>
          <p:cNvSpPr txBox="1"/>
          <p:nvPr/>
        </p:nvSpPr>
        <p:spPr>
          <a:xfrm>
            <a:off x="8076163" y="439750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</a:t>
            </a:r>
          </a:p>
        </p:txBody>
      </p:sp>
      <p:cxnSp>
        <p:nvCxnSpPr>
          <p:cNvPr id="86" name="직선 화살표 연결선 85"/>
          <p:cNvCxnSpPr>
            <a:cxnSpLocks noChangeShapeType="1"/>
          </p:cNvCxnSpPr>
          <p:nvPr/>
        </p:nvCxnSpPr>
        <p:spPr bwMode="auto">
          <a:xfrm rot="10800000">
            <a:off x="7061662" y="491503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7" name="TextBox 86"/>
          <p:cNvSpPr txBox="1"/>
          <p:nvPr/>
        </p:nvSpPr>
        <p:spPr>
          <a:xfrm>
            <a:off x="8104620" y="4936970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cxnSp>
        <p:nvCxnSpPr>
          <p:cNvPr id="89" name="직선 화살표 연결선 88"/>
          <p:cNvCxnSpPr>
            <a:cxnSpLocks noChangeShapeType="1"/>
          </p:cNvCxnSpPr>
          <p:nvPr/>
        </p:nvCxnSpPr>
        <p:spPr bwMode="auto">
          <a:xfrm flipV="1">
            <a:off x="9356359" y="1824322"/>
            <a:ext cx="994192" cy="6459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90" name="직선 화살표 연결선 89"/>
          <p:cNvCxnSpPr>
            <a:cxnSpLocks noChangeShapeType="1"/>
          </p:cNvCxnSpPr>
          <p:nvPr/>
        </p:nvCxnSpPr>
        <p:spPr bwMode="auto">
          <a:xfrm>
            <a:off x="9356359" y="2141318"/>
            <a:ext cx="994192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91" name="TextBox 90"/>
          <p:cNvSpPr txBox="1"/>
          <p:nvPr/>
        </p:nvSpPr>
        <p:spPr>
          <a:xfrm>
            <a:off x="10322230" y="1620156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Student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22230" y="1986264"/>
            <a:ext cx="169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Administrator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38" name="직선 화살표 연결선 37"/>
          <p:cNvCxnSpPr>
            <a:cxnSpLocks noChangeShapeType="1"/>
          </p:cNvCxnSpPr>
          <p:nvPr/>
        </p:nvCxnSpPr>
        <p:spPr bwMode="auto">
          <a:xfrm>
            <a:off x="7095078" y="374088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40" name="직선 화살표 연결선 39"/>
          <p:cNvCxnSpPr>
            <a:cxnSpLocks noChangeShapeType="1"/>
          </p:cNvCxnSpPr>
          <p:nvPr/>
        </p:nvCxnSpPr>
        <p:spPr bwMode="auto">
          <a:xfrm rot="10800000">
            <a:off x="7078914" y="3891374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309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5" y="2985006"/>
            <a:ext cx="4090320" cy="24908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59" y="4322510"/>
            <a:ext cx="799034" cy="123462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85" y="4322510"/>
            <a:ext cx="799034" cy="1234620"/>
          </a:xfrm>
          <a:prstGeom prst="rect">
            <a:avLst/>
          </a:prstGeom>
        </p:spPr>
      </p:pic>
      <p:cxnSp>
        <p:nvCxnSpPr>
          <p:cNvPr id="125" name="연결선: 구부러짐 124"/>
          <p:cNvCxnSpPr>
            <a:cxnSpLocks/>
          </p:cNvCxnSpPr>
          <p:nvPr/>
        </p:nvCxnSpPr>
        <p:spPr>
          <a:xfrm flipV="1">
            <a:off x="1502576" y="2011527"/>
            <a:ext cx="7349703" cy="2741814"/>
          </a:xfrm>
          <a:prstGeom prst="curvedConnector3">
            <a:avLst>
              <a:gd name="adj1" fmla="val -53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/>
          <p:cNvCxnSpPr>
            <a:cxnSpLocks/>
            <a:stCxn id="114" idx="3"/>
          </p:cNvCxnSpPr>
          <p:nvPr/>
        </p:nvCxnSpPr>
        <p:spPr>
          <a:xfrm>
            <a:off x="2821719" y="4939820"/>
            <a:ext cx="6021501" cy="982172"/>
          </a:xfrm>
          <a:prstGeom prst="curvedConnector3">
            <a:avLst>
              <a:gd name="adj1" fmla="val 101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그림 1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1358479"/>
            <a:ext cx="4090320" cy="2855728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9057605" y="2984388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9057605" y="3299444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4322510"/>
            <a:ext cx="4090320" cy="2490866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9129714" y="4610851"/>
            <a:ext cx="1678080" cy="1286062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94" y="4694998"/>
            <a:ext cx="1473984" cy="1129645"/>
          </a:xfrm>
          <a:prstGeom prst="rect">
            <a:avLst/>
          </a:prstGeom>
          <a:ln>
            <a:noFill/>
          </a:ln>
        </p:spPr>
      </p:pic>
      <p:cxnSp>
        <p:nvCxnSpPr>
          <p:cNvPr id="144" name="직선 화살표 연결선 143"/>
          <p:cNvCxnSpPr>
            <a:cxnSpLocks noChangeShapeType="1"/>
            <a:endCxn id="138" idx="1"/>
          </p:cNvCxnSpPr>
          <p:nvPr/>
        </p:nvCxnSpPr>
        <p:spPr bwMode="auto">
          <a:xfrm>
            <a:off x="8140781" y="5253882"/>
            <a:ext cx="988933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150" name="직사각형 149"/>
          <p:cNvSpPr/>
          <p:nvPr/>
        </p:nvSpPr>
        <p:spPr>
          <a:xfrm>
            <a:off x="9057605" y="6245515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9057605" y="593481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현재 적립금</a:t>
            </a:r>
          </a:p>
        </p:txBody>
      </p:sp>
      <p:cxnSp>
        <p:nvCxnSpPr>
          <p:cNvPr id="145" name="직선 연결선 144"/>
          <p:cNvCxnSpPr>
            <a:cxnSpLocks/>
          </p:cNvCxnSpPr>
          <p:nvPr/>
        </p:nvCxnSpPr>
        <p:spPr>
          <a:xfrm flipH="1">
            <a:off x="8140781" y="2715945"/>
            <a:ext cx="9168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cxnSpLocks/>
          </p:cNvCxnSpPr>
          <p:nvPr/>
        </p:nvCxnSpPr>
        <p:spPr>
          <a:xfrm flipV="1">
            <a:off x="8140781" y="2715945"/>
            <a:ext cx="0" cy="253793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098926" y="3550566"/>
            <a:ext cx="1718658" cy="6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9" t="39720" r="24387" b="40180"/>
          <a:stretch/>
        </p:blipFill>
        <p:spPr>
          <a:xfrm>
            <a:off x="1549238" y="4240669"/>
            <a:ext cx="81803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01" y="2985006"/>
            <a:ext cx="4090320" cy="249086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350614" y="3254166"/>
            <a:ext cx="1822293" cy="1585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회원가입 페이지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자동등록방지 숫자코드 입력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 인증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이용해서 보안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6496816" y="4694998"/>
            <a:ext cx="829704" cy="81033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9069466" y="1664512"/>
            <a:ext cx="1810432" cy="127006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</p:pic>
      <p:cxnSp>
        <p:nvCxnSpPr>
          <p:cNvPr id="46" name="연결선: 구부러짐 45"/>
          <p:cNvCxnSpPr>
            <a:cxnSpLocks/>
            <a:endCxn id="45" idx="1"/>
          </p:cNvCxnSpPr>
          <p:nvPr/>
        </p:nvCxnSpPr>
        <p:spPr>
          <a:xfrm rot="5400000" flipH="1" flipV="1">
            <a:off x="6809165" y="2402050"/>
            <a:ext cx="2362804" cy="215779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" idx="3"/>
          </p:cNvCxnSpPr>
          <p:nvPr/>
        </p:nvCxnSpPr>
        <p:spPr>
          <a:xfrm>
            <a:off x="2367272" y="4420689"/>
            <a:ext cx="18199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 noChangeShapeType="1"/>
          </p:cNvCxnSpPr>
          <p:nvPr/>
        </p:nvCxnSpPr>
        <p:spPr bwMode="auto">
          <a:xfrm>
            <a:off x="5261760" y="5085184"/>
            <a:ext cx="1226726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65" name="직선 연결선 64"/>
          <p:cNvCxnSpPr>
            <a:cxnSpLocks/>
          </p:cNvCxnSpPr>
          <p:nvPr/>
        </p:nvCxnSpPr>
        <p:spPr>
          <a:xfrm flipV="1">
            <a:off x="5272529" y="4869160"/>
            <a:ext cx="0" cy="2160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5879976" y="4538663"/>
            <a:ext cx="0" cy="245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057605" y="361659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선물</a:t>
            </a:r>
          </a:p>
        </p:txBody>
      </p:sp>
    </p:spTree>
    <p:extLst>
      <p:ext uri="{BB962C8B-B14F-4D97-AF65-F5344CB8AC3E}">
        <p14:creationId xmlns:p14="http://schemas.microsoft.com/office/powerpoint/2010/main" val="364228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>
            <a:latin typeface="함초롬돋움" panose="02030504000101010101" pitchFamily="18" charset="-127"/>
            <a:ea typeface="함초롬돋움" panose="02030504000101010101" pitchFamily="18" charset="-127"/>
            <a:cs typeface="함초롬돋움" panose="0203050400010101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898</Words>
  <Application>Microsoft Office PowerPoint</Application>
  <PresentationFormat>와이드스크린</PresentationFormat>
  <Paragraphs>268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Wingdings</vt:lpstr>
      <vt:lpstr>맑은 고딕</vt:lpstr>
      <vt:lpstr>함초롬돋움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최은진</dc:creator>
  <cp:lastModifiedBy>신동진</cp:lastModifiedBy>
  <cp:revision>429</cp:revision>
  <dcterms:created xsi:type="dcterms:W3CDTF">2016-02-20T17:01:51Z</dcterms:created>
  <dcterms:modified xsi:type="dcterms:W3CDTF">2017-01-06T09:58:44Z</dcterms:modified>
</cp:coreProperties>
</file>